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00" r:id="rId2"/>
    <p:sldId id="474" r:id="rId3"/>
    <p:sldId id="477" r:id="rId4"/>
    <p:sldId id="475" r:id="rId5"/>
    <p:sldId id="481" r:id="rId6"/>
    <p:sldId id="493" r:id="rId7"/>
    <p:sldId id="401" r:id="rId8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E6D00"/>
    <a:srgbClr val="E3FF13"/>
    <a:srgbClr val="FF7813"/>
    <a:srgbClr val="F80000"/>
    <a:srgbClr val="FF45CE"/>
    <a:srgbClr val="5962B5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65" autoAdjust="0"/>
    <p:restoredTop sz="94682" autoAdjust="0"/>
  </p:normalViewPr>
  <p:slideViewPr>
    <p:cSldViewPr>
      <p:cViewPr varScale="1">
        <p:scale>
          <a:sx n="85" d="100"/>
          <a:sy n="85" d="100"/>
        </p:scale>
        <p:origin x="1122" y="10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8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1026">
            <a:extLst>
              <a:ext uri="{FF2B5EF4-FFF2-40B4-BE49-F238E27FC236}">
                <a16:creationId xmlns:a16="http://schemas.microsoft.com/office/drawing/2014/main" id="{92D12BBE-666B-466B-B832-542BDAF5976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l" defTabSz="955731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73059" name="Rectangle 1027">
            <a:extLst>
              <a:ext uri="{FF2B5EF4-FFF2-40B4-BE49-F238E27FC236}">
                <a16:creationId xmlns:a16="http://schemas.microsoft.com/office/drawing/2014/main" id="{37D9CD10-C981-484D-A60B-34C09EB1D0E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731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73060" name="Rectangle 1028">
            <a:extLst>
              <a:ext uri="{FF2B5EF4-FFF2-40B4-BE49-F238E27FC236}">
                <a16:creationId xmlns:a16="http://schemas.microsoft.com/office/drawing/2014/main" id="{80BAAD0D-DFEF-4F0D-8489-280BF644E49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l" defTabSz="955731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73061" name="Rectangle 1029">
            <a:extLst>
              <a:ext uri="{FF2B5EF4-FFF2-40B4-BE49-F238E27FC236}">
                <a16:creationId xmlns:a16="http://schemas.microsoft.com/office/drawing/2014/main" id="{8E1048E1-0A5A-4D86-9D47-9E44621B0D9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/>
            </a:lvl1pPr>
          </a:lstStyle>
          <a:p>
            <a:pPr>
              <a:defRPr/>
            </a:pPr>
            <a:fld id="{E1821D1B-32F3-4B73-B307-54615E2787A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873098B-9E35-4EF2-9870-8966804B19A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l" defTabSz="955731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39EE886-F625-43EE-9254-A746ADBE8AF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731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E186ED49-2F52-475C-B987-72427F92088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3012339E-795C-45F1-AED3-39D53A7C7DD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  <a:p>
            <a:pPr lvl="3"/>
            <a:r>
              <a:rPr lang="en-US" altLang="ja-JP" noProof="0"/>
              <a:t>Fourth level</a:t>
            </a:r>
          </a:p>
          <a:p>
            <a:pPr lvl="4"/>
            <a:r>
              <a:rPr lang="en-US" altLang="ja-JP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64F2B4B1-7D40-4AF9-97F0-C58615E821B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l" defTabSz="955731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576688C0-3237-49B1-A528-375D4F706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/>
            </a:lvl1pPr>
          </a:lstStyle>
          <a:p>
            <a:pPr>
              <a:defRPr/>
            </a:pPr>
            <a:fld id="{B868D2D8-80B3-43D9-A28A-EF2B5F8A738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81268A5-7DD8-48C3-8203-351E5F8563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30AB60C1-DE5D-4EAA-BAC2-E58F52966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ECEE1DA-C64F-4587-AC43-247A51E7B9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0FD6A15-C07D-4803-9397-66CDA9897E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CDA1631-767D-4578-B1AE-E108B59141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93A2D91-7590-46DB-A521-926466A0FD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C98941A2-67C6-4971-AF9A-0CF8F69B0D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76FEC65-9736-448C-A236-D8A8819E1C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3B8004B6-A4B6-4B0C-AD4F-8527E57FD2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DF7E8B03-AB62-473E-8CA7-2BBBA13A6C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E0301C14-2F90-4BDC-AD28-89FD731CF5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B29C2879-CC92-4688-A180-076E25902C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381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83CE4BF0-FD50-4402-AD2F-8187D980B3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61F26291-ECDD-4EE5-B080-B12E6F3D3B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DDB6D3-CFC3-4FD3-927A-A03A8B0580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EDD35F-2892-422D-B471-8B01B9C4EF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http://www.wadeco.co.jp</a:t>
            </a: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7FF79E-7076-4E72-B934-1ADB7203A1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76D92-1922-4114-A4C1-3E51D513AFD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1317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A0D206-8FA7-4D73-A264-FB5BCE53F2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A6B029-3E03-4783-B524-7A9215385D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http://www.wadeco.co.jp</a:t>
            </a: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020CD8-3ABA-4730-9674-C656DB1EE0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B0B19-753C-40F4-BDAA-53B638EDEC2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876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1FFD90-4F2C-416E-BCDD-E5D626C4DF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5B9179-F67A-454B-AE1B-B2D674E694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http://www.wadeco.co.jp</a:t>
            </a: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9E138A-96F3-4FE1-8452-5B2D13B59F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38E44-7931-46B4-8358-C33BF3E6715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1492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9684129-8807-4991-BAE7-9A7C291A05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B29C344-F171-4E9A-BEA8-0513DF1FB9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http://www.wadeco.co.jp</a:t>
            </a: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CA597EB-07AF-425D-8C4C-31480F1DB3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8C884-70E4-4EAC-A094-3D3C0C055E1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4259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0825D9-5117-4704-9DEC-B2C3904B2C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E64D1F-EE5B-4B4F-9379-366E0905D0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http://www.wadeco.co.jp</a:t>
            </a: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A47C34-027B-44C0-B5D6-7949430B52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33CA8-B5DC-403A-8524-2F555C85FF3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40227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A55924-4DAA-4122-8383-F6C01D060A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9FC4B6-3AF5-45FE-ACE3-67BBEC6E85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http://www.wadeco.co.jp</a:t>
            </a: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FE6AD4-DF85-4A8B-87BC-14FAFBD43D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1328A-D358-4592-9515-FEA5E1AAD65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92679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28239C-B256-4A06-B8C9-54DECFB355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80A306-DBEF-4CA2-A7E3-BC913FBFDA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http://www.wadeco.co.jp</a:t>
            </a: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9075B3-994D-48A7-B088-34B54DF90C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94B89-73E6-452C-A9F6-420D007D74E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1005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E6723A1-9B38-4F20-9156-CCE5ADED3D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C09678C-53CC-4CA9-8182-60B5EE4DC2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http://www.wadeco.co.jp</a:t>
            </a: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330BB87-C9F6-4252-A635-DFAFB05259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A36BE-D5E3-4146-86F6-9E9C789DF7C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28048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047D2C9-23D5-4557-8FDE-3EDE2D1E1C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2E36D8E-35EF-4F76-BF23-DF4B71F475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http://www.wadeco.co.jp</a:t>
            </a: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1843831-3AEE-45A3-842B-E362FAD253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DA6E8-B556-4255-9693-DFBA24AEF50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1665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82BED95-E9FF-4A9A-9A47-4B71A5E9CB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7213621-ABE8-47E9-B9CD-3DB469F5B1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http://www.wadeco.co.jp</a:t>
            </a: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00E217-86F4-4B88-B53C-853022F292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EA7BF-A1BD-47C8-9213-36EE4B2ADE9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14744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06C6B1-778D-4FE2-AAF5-5A38527D6B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9EBE67-0D50-473C-B107-7BD1757DE4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http://www.wadeco.co.jp</a:t>
            </a: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7E009B-1ACD-4701-A2CF-FD2BB01B75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C2235-5886-4FC8-947F-7A02A5D4D66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73453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8E33C9-AEB9-403F-952E-35A929284F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5E7AD2-57ED-4011-B0AF-2F9E8E31F9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http://www.wadeco.co.jp</a:t>
            </a: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8DFB76-948B-4157-BB58-C703943D1D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73B91-0EA5-43DE-B98A-4D0FB6DBF5A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10182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3685E27-5C3E-485A-AF2C-6989C9CCB2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91A314F-B346-434C-8640-2D17A381AF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73C681A-D0B7-4509-8CBE-59A33658EC7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EAE68B6-AF84-486B-BADA-7A456828E29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ja-JP" altLang="en-US"/>
              <a:t>http://www.wadeco.co.jp</a:t>
            </a: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66FEADF-1798-4B7F-8BC7-447844421D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B48BA03-FCAD-43D7-A8CA-0BA0F6BE817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Hdl-zwsa\&#20849;&#26377;\Users\DAN\PRODUCTS\MWS-BF-3DV\VIDEOS\MWS-BF-3DV%20NEW%20ANIMATION%202.avi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Hdl-zwsa\&#20849;&#26377;\Users\DAN\PRODUCTS\MWS-BF-3DV\VIDEOS\MWS-BF-3DV%20NEW%20ANIMATION%201%20(FAST).avi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12BF3087-1CDD-4991-996F-C5E7B39DD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b="1">
              <a:solidFill>
                <a:srgbClr val="003399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291" name="Text Box 14">
            <a:extLst>
              <a:ext uri="{FF2B5EF4-FFF2-40B4-BE49-F238E27FC236}">
                <a16:creationId xmlns:a16="http://schemas.microsoft.com/office/drawing/2014/main" id="{88A14371-CDF4-4894-8D60-ECAB202C8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6425"/>
            <a:ext cx="838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003399"/>
                </a:solidFill>
                <a:ea typeface="ＭＳ Ｐゴシック" panose="020B0600070205080204" pitchFamily="50" charset="-128"/>
              </a:rPr>
              <a:t>1. General</a:t>
            </a:r>
          </a:p>
        </p:txBody>
      </p:sp>
      <p:sp>
        <p:nvSpPr>
          <p:cNvPr id="12292" name="TextBox 8">
            <a:extLst>
              <a:ext uri="{FF2B5EF4-FFF2-40B4-BE49-F238E27FC236}">
                <a16:creationId xmlns:a16="http://schemas.microsoft.com/office/drawing/2014/main" id="{853F99FD-7C67-4CE4-A8F0-E71134036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105004"/>
            <a:ext cx="4495800" cy="515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ja-JP" sz="1200" b="1" dirty="0">
                <a:ea typeface="ＭＳ Ｐゴシック" panose="020B0600070205080204" pitchFamily="50" charset="-128"/>
              </a:rPr>
              <a:t>Field</a:t>
            </a:r>
            <a:r>
              <a:rPr lang="ja-JP" altLang="en-US" sz="1200" b="1" dirty="0">
                <a:ea typeface="ＭＳ Ｐゴシック" panose="020B0600070205080204" pitchFamily="50" charset="-128"/>
              </a:rPr>
              <a:t> </a:t>
            </a:r>
            <a:r>
              <a:rPr lang="en-US" altLang="ja-JP" sz="1200" b="1" dirty="0">
                <a:ea typeface="ＭＳ Ｐゴシック" panose="020B0600070205080204" pitchFamily="50" charset="-128"/>
              </a:rPr>
              <a:t>of view    </a:t>
            </a:r>
            <a:r>
              <a:rPr lang="en-US" altLang="ja-JP" sz="1200" b="1" u="sng" dirty="0">
                <a:ea typeface="ＭＳ Ｐゴシック" panose="020B0600070205080204" pitchFamily="50" charset="-128"/>
              </a:rPr>
              <a:t>Full surface: Normal mode </a:t>
            </a:r>
          </a:p>
          <a:p>
            <a:pPr>
              <a:buFontTx/>
              <a:buNone/>
            </a:pPr>
            <a:r>
              <a:rPr lang="en-US" altLang="ja-JP" sz="1200" b="1" dirty="0">
                <a:ea typeface="ＭＳ Ｐゴシック" panose="020B0600070205080204" pitchFamily="50" charset="-128"/>
              </a:rPr>
              <a:t>                          Measurement taken while the feeding</a:t>
            </a:r>
          </a:p>
          <a:p>
            <a:pPr>
              <a:buFontTx/>
              <a:buNone/>
            </a:pPr>
            <a:r>
              <a:rPr lang="en-US" altLang="ja-JP" sz="1200" b="1" dirty="0">
                <a:ea typeface="ＭＳ Ｐゴシック" panose="020B0600070205080204" pitchFamily="50" charset="-128"/>
              </a:rPr>
              <a:t>                          chute is stopped.</a:t>
            </a:r>
          </a:p>
          <a:p>
            <a:pPr>
              <a:buFontTx/>
              <a:buNone/>
            </a:pPr>
            <a:endParaRPr lang="en-US" altLang="ja-JP" sz="1200" b="1" dirty="0">
              <a:ea typeface="ＭＳ Ｐゴシック" panose="020B0600070205080204" pitchFamily="50" charset="-128"/>
            </a:endParaRPr>
          </a:p>
          <a:p>
            <a:pPr>
              <a:buFontTx/>
              <a:buNone/>
            </a:pPr>
            <a:r>
              <a:rPr lang="ja-JP" altLang="en-US" sz="1200" b="1" dirty="0">
                <a:ea typeface="ＭＳ Ｐゴシック" panose="020B0600070205080204" pitchFamily="50" charset="-128"/>
              </a:rPr>
              <a:t>　　　　　　　　       </a:t>
            </a:r>
            <a:r>
              <a:rPr lang="en-US" altLang="ja-JP" sz="1200" b="1" u="sng" dirty="0">
                <a:ea typeface="ＭＳ Ｐゴシック" panose="020B0600070205080204" pitchFamily="50" charset="-128"/>
              </a:rPr>
              <a:t>Approx. 270°: High-speed mode</a:t>
            </a:r>
          </a:p>
          <a:p>
            <a:pPr>
              <a:buFontTx/>
              <a:buNone/>
            </a:pPr>
            <a:r>
              <a:rPr lang="en-US" altLang="ja-JP" sz="1200" b="1" dirty="0">
                <a:ea typeface="ＭＳ Ｐゴシック" panose="020B0600070205080204" pitchFamily="50" charset="-128"/>
              </a:rPr>
              <a:t>                                                </a:t>
            </a:r>
            <a:r>
              <a:rPr lang="en-US" altLang="ja-JP" sz="1200" b="1" u="sng" dirty="0">
                <a:ea typeface="ＭＳ Ｐゴシック" panose="020B0600070205080204" pitchFamily="50" charset="-128"/>
              </a:rPr>
              <a:t>(following feeding chute </a:t>
            </a:r>
          </a:p>
          <a:p>
            <a:pPr>
              <a:buFontTx/>
              <a:buNone/>
            </a:pPr>
            <a:r>
              <a:rPr lang="en-US" altLang="ja-JP" sz="1200" b="1" dirty="0">
                <a:ea typeface="ＭＳ Ｐゴシック" panose="020B0600070205080204" pitchFamily="50" charset="-128"/>
              </a:rPr>
              <a:t>                                                </a:t>
            </a:r>
            <a:r>
              <a:rPr lang="en-US" altLang="ja-JP" sz="1200" b="1" u="sng" dirty="0">
                <a:ea typeface="ＭＳ Ｐゴシック" panose="020B0600070205080204" pitchFamily="50" charset="-128"/>
              </a:rPr>
              <a:t>rotation)</a:t>
            </a:r>
          </a:p>
          <a:p>
            <a:pPr>
              <a:buFontTx/>
              <a:buNone/>
            </a:pPr>
            <a:r>
              <a:rPr lang="en-US" altLang="ja-JP" sz="1200" b="1" dirty="0">
                <a:ea typeface="ＭＳ Ｐゴシック" panose="020B0600070205080204" pitchFamily="50" charset="-128"/>
              </a:rPr>
              <a:t>                          The </a:t>
            </a:r>
            <a:r>
              <a:rPr lang="en-US" altLang="ja-JP" sz="1200" b="1" dirty="0" err="1">
                <a:ea typeface="ＭＳ Ｐゴシック" panose="020B0600070205080204" pitchFamily="50" charset="-128"/>
              </a:rPr>
              <a:t>profilemeter</a:t>
            </a:r>
            <a:r>
              <a:rPr lang="en-US" altLang="ja-JP" sz="1200" b="1" dirty="0">
                <a:ea typeface="ＭＳ Ｐゴシック" panose="020B0600070205080204" pitchFamily="50" charset="-128"/>
              </a:rPr>
              <a:t> is aligned with the</a:t>
            </a:r>
          </a:p>
          <a:p>
            <a:pPr>
              <a:buFontTx/>
              <a:buNone/>
            </a:pPr>
            <a:r>
              <a:rPr lang="en-US" altLang="ja-JP" sz="1200" b="1" dirty="0">
                <a:ea typeface="ＭＳ Ｐゴシック" panose="020B0600070205080204" pitchFamily="50" charset="-128"/>
              </a:rPr>
              <a:t>                           feeding chute’s rotation.</a:t>
            </a:r>
          </a:p>
          <a:p>
            <a:pPr>
              <a:buFontTx/>
              <a:buNone/>
            </a:pPr>
            <a:endParaRPr lang="en-US" altLang="ja-JP" sz="1200" b="1" dirty="0">
              <a:ea typeface="ＭＳ Ｐゴシック" panose="020B0600070205080204" pitchFamily="50" charset="-128"/>
            </a:endParaRPr>
          </a:p>
          <a:p>
            <a:pPr>
              <a:buFontTx/>
              <a:buNone/>
            </a:pPr>
            <a:r>
              <a:rPr lang="en-US" altLang="ja-JP" sz="1200" b="1" dirty="0">
                <a:ea typeface="ＭＳ Ｐゴシック" panose="020B0600070205080204" pitchFamily="50" charset="-128"/>
              </a:rPr>
              <a:t>Measure time    Normal mode: Approx. 20sec.</a:t>
            </a:r>
          </a:p>
          <a:p>
            <a:pPr>
              <a:buFontTx/>
              <a:buNone/>
            </a:pPr>
            <a:r>
              <a:rPr lang="en-US" altLang="ja-JP" sz="1200" b="1" dirty="0">
                <a:ea typeface="ＭＳ Ｐゴシック" panose="020B0600070205080204" pitchFamily="50" charset="-128"/>
              </a:rPr>
              <a:t>                           High-speed mode: Approx. 5sec.</a:t>
            </a:r>
          </a:p>
          <a:p>
            <a:pPr>
              <a:buFontTx/>
              <a:buNone/>
            </a:pPr>
            <a:endParaRPr lang="en-US" altLang="ja-JP" sz="1200" b="1" dirty="0">
              <a:ea typeface="ＭＳ Ｐゴシック" panose="020B0600070205080204" pitchFamily="50" charset="-128"/>
            </a:endParaRPr>
          </a:p>
          <a:p>
            <a:pPr>
              <a:buFontTx/>
              <a:buNone/>
            </a:pPr>
            <a:r>
              <a:rPr lang="en-US" altLang="ja-JP" sz="1200" b="1" dirty="0">
                <a:ea typeface="ＭＳ Ｐゴシック" panose="020B0600070205080204" pitchFamily="50" charset="-128"/>
              </a:rPr>
              <a:t>Accuracy	      Approx. ±50mm (</a:t>
            </a:r>
            <a:r>
              <a:rPr lang="en-US" altLang="ja-JP" sz="1200" b="1" dirty="0" err="1">
                <a:ea typeface="ＭＳ Ｐゴシック" panose="020B0600070205080204" pitchFamily="50" charset="-128"/>
              </a:rPr>
              <a:t>stockline</a:t>
            </a:r>
            <a:r>
              <a:rPr lang="en-US" altLang="ja-JP" sz="1200" b="1" dirty="0">
                <a:ea typeface="ＭＳ Ｐゴシック" panose="020B0600070205080204" pitchFamily="50" charset="-128"/>
              </a:rPr>
              <a:t> surface)</a:t>
            </a:r>
          </a:p>
          <a:p>
            <a:pPr>
              <a:buFontTx/>
              <a:buNone/>
            </a:pPr>
            <a:endParaRPr lang="en-US" altLang="ja-JP" sz="1200" b="1" dirty="0">
              <a:ea typeface="ＭＳ Ｐゴシック" panose="020B0600070205080204" pitchFamily="50" charset="-128"/>
            </a:endParaRPr>
          </a:p>
          <a:p>
            <a:pPr>
              <a:buFontTx/>
              <a:buNone/>
            </a:pPr>
            <a:r>
              <a:rPr lang="en-US" altLang="ja-JP" sz="1200" b="1" dirty="0">
                <a:ea typeface="ＭＳ Ｐゴシック" panose="020B0600070205080204" pitchFamily="50" charset="-128"/>
              </a:rPr>
              <a:t>Flange size	     10K1000A (</a:t>
            </a:r>
            <a:r>
              <a:rPr lang="en-US" altLang="ja-JP" sz="1200" b="1" dirty="0">
                <a:latin typeface="+mj-lt"/>
                <a:ea typeface="ＭＳ Ｐゴシック" panose="020B0600070205080204" pitchFamily="50" charset="-128"/>
              </a:rPr>
              <a:t>hole size: </a:t>
            </a:r>
            <a:r>
              <a:rPr lang="ja-JP" altLang="ja-JP" sz="1200" b="1" dirty="0">
                <a:effectLst/>
                <a:latin typeface="+mj-lt"/>
                <a:ea typeface="ＭＳ 明朝" panose="02020609040205080304" pitchFamily="17" charset="-128"/>
                <a:cs typeface="Times New Roman" panose="02020603050405020304" pitchFamily="18" charset="0"/>
              </a:rPr>
              <a:t>φ</a:t>
            </a:r>
            <a:r>
              <a:rPr lang="en-US" altLang="ja-JP" sz="1200" b="1" dirty="0">
                <a:latin typeface="+mj-lt"/>
                <a:ea typeface="ＭＳ 明朝" panose="02020609040205080304" pitchFamily="17" charset="-128"/>
                <a:cs typeface="Times New Roman" panose="02020603050405020304" pitchFamily="18" charset="0"/>
              </a:rPr>
              <a:t>83</a:t>
            </a:r>
            <a:r>
              <a:rPr lang="en-US" altLang="ja-JP" sz="1200" b="1" dirty="0">
                <a:effectLst/>
                <a:latin typeface="+mj-lt"/>
                <a:ea typeface="ＭＳ 明朝" panose="02020609040205080304" pitchFamily="17" charset="-128"/>
              </a:rPr>
              <a:t>0mm)</a:t>
            </a:r>
          </a:p>
          <a:p>
            <a:pPr>
              <a:buFontTx/>
              <a:buNone/>
            </a:pPr>
            <a:r>
              <a:rPr lang="en-US" altLang="ja-JP" sz="1200" b="1" dirty="0">
                <a:latin typeface="+mj-lt"/>
                <a:ea typeface="ＭＳ 明朝" panose="02020609040205080304" pitchFamily="17" charset="-128"/>
              </a:rPr>
              <a:t>	     </a:t>
            </a:r>
          </a:p>
          <a:p>
            <a:pPr>
              <a:buFontTx/>
              <a:buNone/>
            </a:pPr>
            <a:r>
              <a:rPr lang="en-US" altLang="ja-JP" sz="1200" b="1" dirty="0">
                <a:ea typeface="ＭＳ Ｐゴシック" panose="020B0600070205080204" pitchFamily="50" charset="-128"/>
              </a:rPr>
              <a:t>	</a:t>
            </a:r>
          </a:p>
          <a:p>
            <a:pPr>
              <a:buFontTx/>
              <a:buNone/>
            </a:pPr>
            <a:r>
              <a:rPr lang="en-US" altLang="ja-JP" sz="1200" b="1" dirty="0">
                <a:ea typeface="ＭＳ Ｐゴシック" panose="020B0600070205080204" pitchFamily="50" charset="-128"/>
              </a:rPr>
              <a:t>System height   Approx. 1,700mm</a:t>
            </a:r>
          </a:p>
          <a:p>
            <a:pPr>
              <a:buFontTx/>
              <a:buNone/>
            </a:pPr>
            <a:endParaRPr lang="en-US" altLang="ja-JP" sz="1200" b="1" dirty="0">
              <a:ea typeface="ＭＳ Ｐゴシック" panose="020B0600070205080204" pitchFamily="50" charset="-128"/>
            </a:endParaRPr>
          </a:p>
          <a:p>
            <a:pPr>
              <a:buFontTx/>
              <a:buNone/>
            </a:pPr>
            <a:r>
              <a:rPr lang="en-US" altLang="ja-JP" sz="1200" b="1" dirty="0">
                <a:ea typeface="ＭＳ Ｐゴシック" panose="020B0600070205080204" pitchFamily="50" charset="-128"/>
              </a:rPr>
              <a:t>Weight               System: Approx. 700kg</a:t>
            </a:r>
          </a:p>
          <a:p>
            <a:pPr>
              <a:buFontTx/>
              <a:buNone/>
            </a:pPr>
            <a:r>
              <a:rPr lang="en-US" altLang="ja-JP" sz="1200" b="1" dirty="0">
                <a:ea typeface="ＭＳ Ｐゴシック" panose="020B0600070205080204" pitchFamily="50" charset="-128"/>
              </a:rPr>
              <a:t>                           Sliding valve: (TBD)</a:t>
            </a:r>
          </a:p>
          <a:p>
            <a:pPr>
              <a:buFontTx/>
              <a:buNone/>
            </a:pPr>
            <a:endParaRPr lang="en-US" altLang="ja-JP" sz="1200" b="1" dirty="0">
              <a:ea typeface="ＭＳ Ｐゴシック" panose="020B0600070205080204" pitchFamily="50" charset="-128"/>
            </a:endParaRPr>
          </a:p>
        </p:txBody>
      </p:sp>
      <p:pic>
        <p:nvPicPr>
          <p:cNvPr id="12293" name="図 2" descr="座る, テーブル, ローション, ケーキ が含まれている画像&#10;&#10;自動的に生成された説明">
            <a:extLst>
              <a:ext uri="{FF2B5EF4-FFF2-40B4-BE49-F238E27FC236}">
                <a16:creationId xmlns:a16="http://schemas.microsoft.com/office/drawing/2014/main" id="{1C1F26EF-16C4-48A6-B1B8-950C0A2D9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5">
            <a:extLst>
              <a:ext uri="{FF2B5EF4-FFF2-40B4-BE49-F238E27FC236}">
                <a16:creationId xmlns:a16="http://schemas.microsoft.com/office/drawing/2014/main" id="{D0B369FE-EDE5-43FC-A04F-906660FFA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"/>
            <a:ext cx="9144000" cy="7620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800">
              <a:ea typeface="ＭＳ Ｐゴシック" panose="020B0600070205080204" pitchFamily="50" charset="-128"/>
            </a:endParaRPr>
          </a:p>
        </p:txBody>
      </p:sp>
      <p:sp>
        <p:nvSpPr>
          <p:cNvPr id="12295" name="Rectangle 4">
            <a:extLst>
              <a:ext uri="{FF2B5EF4-FFF2-40B4-BE49-F238E27FC236}">
                <a16:creationId xmlns:a16="http://schemas.microsoft.com/office/drawing/2014/main" id="{4C4863BB-3FAF-4720-8823-D871499C9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3000" b="1">
                <a:solidFill>
                  <a:srgbClr val="003399"/>
                </a:solidFill>
                <a:ea typeface="ＭＳ Ｐゴシック" panose="020B0600070205080204" pitchFamily="50" charset="-128"/>
              </a:rPr>
              <a:t>THE MWS-BF-3DV Blast Furnace Profile Meter</a:t>
            </a:r>
            <a:endParaRPr lang="ja-JP" altLang="ja-JP" sz="3000" b="1">
              <a:solidFill>
                <a:srgbClr val="003399"/>
              </a:solidFill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4">
            <a:extLst>
              <a:ext uri="{FF2B5EF4-FFF2-40B4-BE49-F238E27FC236}">
                <a16:creationId xmlns:a16="http://schemas.microsoft.com/office/drawing/2014/main" id="{1CB4C6C2-7B91-41B4-94C0-DC358778C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"/>
            <a:ext cx="838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003399"/>
                </a:solidFill>
                <a:ea typeface="ＭＳ Ｐゴシック" panose="020B0600070205080204" pitchFamily="50" charset="-128"/>
              </a:rPr>
              <a:t>2. Function</a:t>
            </a:r>
          </a:p>
        </p:txBody>
      </p:sp>
      <p:sp>
        <p:nvSpPr>
          <p:cNvPr id="16387" name="TextBox 8">
            <a:extLst>
              <a:ext uri="{FF2B5EF4-FFF2-40B4-BE49-F238E27FC236}">
                <a16:creationId xmlns:a16="http://schemas.microsoft.com/office/drawing/2014/main" id="{CCDF2084-E3F1-4C4A-85D3-C78A8087E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066800"/>
            <a:ext cx="20938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/>
              <a:t>2.1.</a:t>
            </a:r>
            <a:r>
              <a:rPr lang="ja-JP" altLang="en-US" sz="1200" dirty="0">
                <a:ea typeface="ＭＳ Ｐゴシック" panose="020B0600070205080204" pitchFamily="50" charset="-128"/>
              </a:rPr>
              <a:t>　</a:t>
            </a:r>
            <a:r>
              <a:rPr lang="en-US" altLang="ja-JP" sz="1200" dirty="0">
                <a:ea typeface="ＭＳ Ｐゴシック" panose="020B0600070205080204" pitchFamily="50" charset="-128"/>
              </a:rPr>
              <a:t>Measurement principle</a:t>
            </a:r>
            <a:endParaRPr lang="en-US" altLang="en-US" sz="1200" dirty="0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B33996E1-F421-4756-897F-ECED72E41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"/>
            <a:ext cx="9144000" cy="7620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800">
              <a:ea typeface="ＭＳ Ｐゴシック" panose="020B0600070205080204" pitchFamily="50" charset="-128"/>
            </a:endParaRPr>
          </a:p>
        </p:txBody>
      </p:sp>
      <p:sp>
        <p:nvSpPr>
          <p:cNvPr id="16390" name="Rectangle 4">
            <a:extLst>
              <a:ext uri="{FF2B5EF4-FFF2-40B4-BE49-F238E27FC236}">
                <a16:creationId xmlns:a16="http://schemas.microsoft.com/office/drawing/2014/main" id="{310460B7-2C62-4F78-BDBA-10168987F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3000" b="1">
                <a:solidFill>
                  <a:srgbClr val="003399"/>
                </a:solidFill>
                <a:ea typeface="ＭＳ Ｐゴシック" panose="020B0600070205080204" pitchFamily="50" charset="-128"/>
              </a:rPr>
              <a:t>THE MWS-BF-3DV Blast Furnace Profile Meter</a:t>
            </a:r>
            <a:endParaRPr lang="ja-JP" altLang="ja-JP" sz="3000" b="1">
              <a:solidFill>
                <a:srgbClr val="003399"/>
              </a:solidFill>
              <a:ea typeface="ＭＳ Ｐゴシック" panose="020B0600070205080204" pitchFamily="50" charset="-128"/>
            </a:endParaRPr>
          </a:p>
        </p:txBody>
      </p:sp>
      <p:pic>
        <p:nvPicPr>
          <p:cNvPr id="7" name="プレゼンテーション1 CLEN REV1">
            <a:hlinkClick r:id="" action="ppaction://media"/>
            <a:extLst>
              <a:ext uri="{FF2B5EF4-FFF2-40B4-BE49-F238E27FC236}">
                <a16:creationId xmlns:a16="http://schemas.microsoft.com/office/drawing/2014/main" id="{72ABA6DE-49C2-4722-9A3A-BBA44A91F46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67" y="1311452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4">
            <a:extLst>
              <a:ext uri="{FF2B5EF4-FFF2-40B4-BE49-F238E27FC236}">
                <a16:creationId xmlns:a16="http://schemas.microsoft.com/office/drawing/2014/main" id="{E99B0925-6CDC-4C8B-8371-6E369F0D4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"/>
            <a:ext cx="838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003399"/>
                </a:solidFill>
                <a:ea typeface="ＭＳ Ｐゴシック" panose="020B0600070205080204" pitchFamily="50" charset="-128"/>
              </a:rPr>
              <a:t>2. Function</a:t>
            </a:r>
          </a:p>
        </p:txBody>
      </p:sp>
      <p:sp>
        <p:nvSpPr>
          <p:cNvPr id="18435" name="TextBox 8">
            <a:extLst>
              <a:ext uri="{FF2B5EF4-FFF2-40B4-BE49-F238E27FC236}">
                <a16:creationId xmlns:a16="http://schemas.microsoft.com/office/drawing/2014/main" id="{C3440913-664E-4949-BE82-C13F49264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066800"/>
            <a:ext cx="5038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/>
              <a:t>2.2.</a:t>
            </a:r>
            <a:r>
              <a:rPr lang="ja-JP" altLang="en-US" sz="1200" dirty="0">
                <a:ea typeface="ＭＳ Ｐゴシック" panose="020B0600070205080204" pitchFamily="50" charset="-128"/>
              </a:rPr>
              <a:t>　</a:t>
            </a:r>
            <a:r>
              <a:rPr lang="en-US" altLang="ja-JP" sz="1200" dirty="0">
                <a:ea typeface="ＭＳ Ｐゴシック" panose="020B0600070205080204" pitchFamily="50" charset="-128"/>
              </a:rPr>
              <a:t>Normal mode measurement (feeding chute stopped), 20 seconds</a:t>
            </a:r>
            <a:endParaRPr lang="en-US" altLang="en-US" sz="1200" dirty="0"/>
          </a:p>
        </p:txBody>
      </p:sp>
      <p:sp>
        <p:nvSpPr>
          <p:cNvPr id="18436" name="TextBox 8">
            <a:extLst>
              <a:ext uri="{FF2B5EF4-FFF2-40B4-BE49-F238E27FC236}">
                <a16:creationId xmlns:a16="http://schemas.microsoft.com/office/drawing/2014/main" id="{EFC66100-ACE5-4E61-9435-142EEED7C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263650"/>
            <a:ext cx="1933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>
                <a:ea typeface="ＭＳ Ｐゴシック" panose="020B0600070205080204" pitchFamily="50" charset="-128"/>
              </a:rPr>
              <a:t>A.</a:t>
            </a:r>
            <a:r>
              <a:rPr lang="ja-JP" altLang="en-US" sz="1200">
                <a:ea typeface="ＭＳ Ｐゴシック" panose="020B0600070205080204" pitchFamily="50" charset="-128"/>
              </a:rPr>
              <a:t>　</a:t>
            </a:r>
            <a:r>
              <a:rPr lang="en-US" altLang="ja-JP" sz="1200">
                <a:ea typeface="ＭＳ Ｐゴシック" panose="020B0600070205080204" pitchFamily="50" charset="-128"/>
              </a:rPr>
              <a:t>Measurement (image)</a:t>
            </a:r>
            <a:endParaRPr lang="en-US" altLang="en-US" sz="1200"/>
          </a:p>
        </p:txBody>
      </p:sp>
      <p:pic>
        <p:nvPicPr>
          <p:cNvPr id="2" name="MWS-BF-3DV NEW ANIMATION 2.avi">
            <a:hlinkClick r:id="" action="ppaction://media"/>
            <a:extLst>
              <a:ext uri="{FF2B5EF4-FFF2-40B4-BE49-F238E27FC236}">
                <a16:creationId xmlns:a16="http://schemas.microsoft.com/office/drawing/2014/main" id="{593D5C4E-FB68-4F85-9FC5-B7923A31374B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1731963"/>
            <a:ext cx="65659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5">
            <a:extLst>
              <a:ext uri="{FF2B5EF4-FFF2-40B4-BE49-F238E27FC236}">
                <a16:creationId xmlns:a16="http://schemas.microsoft.com/office/drawing/2014/main" id="{163B2AFC-0C91-49F3-995F-18149298D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"/>
            <a:ext cx="9144000" cy="7620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800">
              <a:ea typeface="ＭＳ Ｐゴシック" panose="020B0600070205080204" pitchFamily="50" charset="-128"/>
            </a:endParaRPr>
          </a:p>
        </p:txBody>
      </p:sp>
      <p:sp>
        <p:nvSpPr>
          <p:cNvPr id="18439" name="Rectangle 4">
            <a:extLst>
              <a:ext uri="{FF2B5EF4-FFF2-40B4-BE49-F238E27FC236}">
                <a16:creationId xmlns:a16="http://schemas.microsoft.com/office/drawing/2014/main" id="{E1D124CD-F210-4621-BCBF-1F554C5F6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3000" b="1">
                <a:solidFill>
                  <a:srgbClr val="003399"/>
                </a:solidFill>
                <a:ea typeface="ＭＳ Ｐゴシック" panose="020B0600070205080204" pitchFamily="50" charset="-128"/>
              </a:rPr>
              <a:t>THE MWS-BF-3DV Blast Furnace Profile Meter</a:t>
            </a:r>
            <a:endParaRPr lang="ja-JP" altLang="ja-JP" sz="3000" b="1">
              <a:solidFill>
                <a:srgbClr val="003399"/>
              </a:solidFill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4">
            <a:extLst>
              <a:ext uri="{FF2B5EF4-FFF2-40B4-BE49-F238E27FC236}">
                <a16:creationId xmlns:a16="http://schemas.microsoft.com/office/drawing/2014/main" id="{CF09AA53-FB14-4021-B024-8F6684A36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"/>
            <a:ext cx="838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003399"/>
                </a:solidFill>
                <a:ea typeface="ＭＳ Ｐゴシック" panose="020B0600070205080204" pitchFamily="50" charset="-128"/>
              </a:rPr>
              <a:t>2. Function</a:t>
            </a:r>
          </a:p>
        </p:txBody>
      </p:sp>
      <p:sp>
        <p:nvSpPr>
          <p:cNvPr id="22531" name="TextBox 8">
            <a:extLst>
              <a:ext uri="{FF2B5EF4-FFF2-40B4-BE49-F238E27FC236}">
                <a16:creationId xmlns:a16="http://schemas.microsoft.com/office/drawing/2014/main" id="{15D13BBE-16BE-430B-8E2E-114069290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066800"/>
            <a:ext cx="530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/>
              <a:t>2.3.</a:t>
            </a:r>
            <a:r>
              <a:rPr lang="ja-JP" altLang="en-US" sz="1200" dirty="0">
                <a:ea typeface="ＭＳ Ｐゴシック" panose="020B0600070205080204" pitchFamily="50" charset="-128"/>
              </a:rPr>
              <a:t>　</a:t>
            </a:r>
            <a:r>
              <a:rPr lang="en-US" altLang="ja-JP" sz="1200" dirty="0">
                <a:ea typeface="ＭＳ Ｐゴシック" panose="020B0600070205080204" pitchFamily="50" charset="-128"/>
              </a:rPr>
              <a:t>High-speed mode measurement (following feeding chute), 5 seconds</a:t>
            </a:r>
            <a:endParaRPr lang="en-US" altLang="en-US" sz="1200" dirty="0"/>
          </a:p>
        </p:txBody>
      </p:sp>
      <p:sp>
        <p:nvSpPr>
          <p:cNvPr id="22532" name="TextBox 8">
            <a:extLst>
              <a:ext uri="{FF2B5EF4-FFF2-40B4-BE49-F238E27FC236}">
                <a16:creationId xmlns:a16="http://schemas.microsoft.com/office/drawing/2014/main" id="{D19B7804-145D-4332-8237-0F6AFEAC0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263650"/>
            <a:ext cx="1933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>
                <a:ea typeface="ＭＳ Ｐゴシック" panose="020B0600070205080204" pitchFamily="50" charset="-128"/>
              </a:rPr>
              <a:t>A.</a:t>
            </a:r>
            <a:r>
              <a:rPr lang="ja-JP" altLang="en-US" sz="1200">
                <a:ea typeface="ＭＳ Ｐゴシック" panose="020B0600070205080204" pitchFamily="50" charset="-128"/>
              </a:rPr>
              <a:t>　</a:t>
            </a:r>
            <a:r>
              <a:rPr lang="en-US" altLang="ja-JP" sz="1200">
                <a:ea typeface="ＭＳ Ｐゴシック" panose="020B0600070205080204" pitchFamily="50" charset="-128"/>
              </a:rPr>
              <a:t>Measurement (image)</a:t>
            </a:r>
            <a:endParaRPr lang="en-US" altLang="en-US" sz="1200"/>
          </a:p>
        </p:txBody>
      </p:sp>
      <p:pic>
        <p:nvPicPr>
          <p:cNvPr id="3" name="MWS-BF-3DV NEW ANIMATION 1 (FAST).avi">
            <a:hlinkClick r:id="" action="ppaction://media"/>
            <a:extLst>
              <a:ext uri="{FF2B5EF4-FFF2-40B4-BE49-F238E27FC236}">
                <a16:creationId xmlns:a16="http://schemas.microsoft.com/office/drawing/2014/main" id="{A6B5FF9B-073D-4C76-80D0-9E489A42BA96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1731963"/>
            <a:ext cx="65659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5">
            <a:extLst>
              <a:ext uri="{FF2B5EF4-FFF2-40B4-BE49-F238E27FC236}">
                <a16:creationId xmlns:a16="http://schemas.microsoft.com/office/drawing/2014/main" id="{F2A1AB1D-73D8-4AD2-9706-A6C53F056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"/>
            <a:ext cx="9144000" cy="7620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800">
              <a:ea typeface="ＭＳ Ｐゴシック" panose="020B0600070205080204" pitchFamily="50" charset="-128"/>
            </a:endParaRPr>
          </a:p>
        </p:txBody>
      </p:sp>
      <p:sp>
        <p:nvSpPr>
          <p:cNvPr id="22535" name="Rectangle 4">
            <a:extLst>
              <a:ext uri="{FF2B5EF4-FFF2-40B4-BE49-F238E27FC236}">
                <a16:creationId xmlns:a16="http://schemas.microsoft.com/office/drawing/2014/main" id="{65E3D22F-A218-41C9-83E7-9332A69D5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3000" b="1">
                <a:solidFill>
                  <a:srgbClr val="003399"/>
                </a:solidFill>
                <a:ea typeface="ＭＳ Ｐゴシック" panose="020B0600070205080204" pitchFamily="50" charset="-128"/>
              </a:rPr>
              <a:t>THE MWS-BF-3DV Blast Furnace Profile Meter</a:t>
            </a:r>
            <a:endParaRPr lang="ja-JP" altLang="ja-JP" sz="3000" b="1">
              <a:solidFill>
                <a:srgbClr val="003399"/>
              </a:solidFill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3">
            <a:extLst>
              <a:ext uri="{FF2B5EF4-FFF2-40B4-BE49-F238E27FC236}">
                <a16:creationId xmlns:a16="http://schemas.microsoft.com/office/drawing/2014/main" id="{1A0CFB56-A892-4144-9536-A78776912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b="1">
              <a:solidFill>
                <a:srgbClr val="003399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53603" name="Rectangle 5">
            <a:extLst>
              <a:ext uri="{FF2B5EF4-FFF2-40B4-BE49-F238E27FC236}">
                <a16:creationId xmlns:a16="http://schemas.microsoft.com/office/drawing/2014/main" id="{782F94AF-22C1-439F-9258-7BAC2B339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"/>
            <a:ext cx="9144000" cy="7620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80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53604" name="Text Box 14">
            <a:extLst>
              <a:ext uri="{FF2B5EF4-FFF2-40B4-BE49-F238E27FC236}">
                <a16:creationId xmlns:a16="http://schemas.microsoft.com/office/drawing/2014/main" id="{4DE70414-14F5-4C50-A771-33F659CEC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"/>
            <a:ext cx="838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003399"/>
                </a:solidFill>
                <a:ea typeface="ＭＳ Ｐゴシック" panose="020B0600070205080204" pitchFamily="50" charset="-128"/>
              </a:rPr>
              <a:t>3. Software Indication</a:t>
            </a:r>
          </a:p>
        </p:txBody>
      </p:sp>
      <p:sp>
        <p:nvSpPr>
          <p:cNvPr id="153605" name="Rectangle 4">
            <a:extLst>
              <a:ext uri="{FF2B5EF4-FFF2-40B4-BE49-F238E27FC236}">
                <a16:creationId xmlns:a16="http://schemas.microsoft.com/office/drawing/2014/main" id="{2CF0960C-2A5F-4915-9917-EB7109DA8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3000" b="1" dirty="0">
                <a:solidFill>
                  <a:srgbClr val="003399"/>
                </a:solidFill>
                <a:ea typeface="ＭＳ Ｐゴシック" panose="020B0600070205080204" pitchFamily="50" charset="-128"/>
              </a:rPr>
              <a:t>The MWS-BF-3DV Blast Furnace Profile Meter</a:t>
            </a:r>
            <a:endParaRPr lang="ja-JP" altLang="ja-JP" sz="3000" b="1" dirty="0">
              <a:solidFill>
                <a:srgbClr val="003399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53606" name="TextBox 8">
            <a:extLst>
              <a:ext uri="{FF2B5EF4-FFF2-40B4-BE49-F238E27FC236}">
                <a16:creationId xmlns:a16="http://schemas.microsoft.com/office/drawing/2014/main" id="{0D4DB9BD-599F-4051-BE23-E173668A9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076325"/>
            <a:ext cx="52387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</a:rPr>
              <a:t>3.1 Software for 3D profile indication with sectional display (Normal mode)</a:t>
            </a:r>
          </a:p>
        </p:txBody>
      </p:sp>
      <p:pic>
        <p:nvPicPr>
          <p:cNvPr id="3" name="図 2" descr="コンピューターのスクリーンショット&#10;&#10;自動的に生成された説明">
            <a:extLst>
              <a:ext uri="{FF2B5EF4-FFF2-40B4-BE49-F238E27FC236}">
                <a16:creationId xmlns:a16="http://schemas.microsoft.com/office/drawing/2014/main" id="{9F070755-C19D-4DD3-BE27-3199489DC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293" y="1447800"/>
            <a:ext cx="5613413" cy="504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>
            <a:extLst>
              <a:ext uri="{FF2B5EF4-FFF2-40B4-BE49-F238E27FC236}">
                <a16:creationId xmlns:a16="http://schemas.microsoft.com/office/drawing/2014/main" id="{1B1ED537-5006-4989-9A61-AC4ADD4A4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b="1">
              <a:solidFill>
                <a:srgbClr val="003399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57699" name="Rectangle 5">
            <a:extLst>
              <a:ext uri="{FF2B5EF4-FFF2-40B4-BE49-F238E27FC236}">
                <a16:creationId xmlns:a16="http://schemas.microsoft.com/office/drawing/2014/main" id="{2C5A99CE-9CCC-4883-8B2B-9C140D6EF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"/>
            <a:ext cx="9144000" cy="7620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800">
              <a:ea typeface="ＭＳ Ｐゴシック" panose="020B0600070205080204" pitchFamily="50" charset="-128"/>
            </a:endParaRPr>
          </a:p>
        </p:txBody>
      </p:sp>
      <p:sp>
        <p:nvSpPr>
          <p:cNvPr id="157700" name="Text Box 14">
            <a:extLst>
              <a:ext uri="{FF2B5EF4-FFF2-40B4-BE49-F238E27FC236}">
                <a16:creationId xmlns:a16="http://schemas.microsoft.com/office/drawing/2014/main" id="{8FBBF2D0-2862-4849-BF20-22FDD3B57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"/>
            <a:ext cx="838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003399"/>
                </a:solidFill>
                <a:ea typeface="ＭＳ Ｐゴシック" panose="020B0600070205080204" pitchFamily="50" charset="-128"/>
              </a:rPr>
              <a:t>3. Software Indication</a:t>
            </a:r>
          </a:p>
        </p:txBody>
      </p:sp>
      <p:sp>
        <p:nvSpPr>
          <p:cNvPr id="157701" name="Rectangle 4">
            <a:extLst>
              <a:ext uri="{FF2B5EF4-FFF2-40B4-BE49-F238E27FC236}">
                <a16:creationId xmlns:a16="http://schemas.microsoft.com/office/drawing/2014/main" id="{F51F77D8-D304-4DC8-A0BD-E89BD9484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3000" b="1" dirty="0">
                <a:solidFill>
                  <a:srgbClr val="003399"/>
                </a:solidFill>
                <a:ea typeface="ＭＳ Ｐゴシック" panose="020B0600070205080204" pitchFamily="50" charset="-128"/>
              </a:rPr>
              <a:t>The MWS-BF-3DV Blast Furnace Profile Meter</a:t>
            </a:r>
            <a:endParaRPr lang="ja-JP" altLang="ja-JP" sz="3000" b="1" dirty="0">
              <a:solidFill>
                <a:srgbClr val="003399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57702" name="TextBox 8">
            <a:extLst>
              <a:ext uri="{FF2B5EF4-FFF2-40B4-BE49-F238E27FC236}">
                <a16:creationId xmlns:a16="http://schemas.microsoft.com/office/drawing/2014/main" id="{08C73624-92D2-4D8B-8708-90A9BFB7D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076325"/>
            <a:ext cx="55899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/>
              <a:t>3.2</a:t>
            </a:r>
            <a:r>
              <a:rPr lang="ja-JP" altLang="en-US" sz="1200" dirty="0">
                <a:ea typeface="ＭＳ Ｐゴシック" panose="020B0600070205080204" pitchFamily="50" charset="-128"/>
              </a:rPr>
              <a:t>　</a:t>
            </a:r>
            <a:r>
              <a:rPr lang="en-US" altLang="en-US" sz="1200" dirty="0">
                <a:solidFill>
                  <a:srgbClr val="000000"/>
                </a:solidFill>
              </a:rPr>
              <a:t> Software for 3D profile indication with sectional display (High-speed mode)</a:t>
            </a:r>
            <a:endParaRPr lang="en-US" altLang="en-US" sz="1200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C75CE2DA-3D20-4BF1-A7B0-02AA5D315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000" y="1482886"/>
            <a:ext cx="5400000" cy="485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484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>
            <a:extLst>
              <a:ext uri="{FF2B5EF4-FFF2-40B4-BE49-F238E27FC236}">
                <a16:creationId xmlns:a16="http://schemas.microsoft.com/office/drawing/2014/main" id="{7342EA6E-188A-434C-B205-F39EAA01F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b="1">
              <a:solidFill>
                <a:srgbClr val="003399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47107" name="Text Box 14">
            <a:extLst>
              <a:ext uri="{FF2B5EF4-FFF2-40B4-BE49-F238E27FC236}">
                <a16:creationId xmlns:a16="http://schemas.microsoft.com/office/drawing/2014/main" id="{2C443E52-CE24-4CB9-8D6F-342517A68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003399"/>
                </a:solidFill>
                <a:ea typeface="ＭＳ Ｐゴシック" panose="020B0600070205080204" pitchFamily="50" charset="-128"/>
              </a:rPr>
              <a:t>4. Features</a:t>
            </a:r>
          </a:p>
        </p:txBody>
      </p:sp>
      <p:sp>
        <p:nvSpPr>
          <p:cNvPr id="47108" name="Rectangle 1">
            <a:extLst>
              <a:ext uri="{FF2B5EF4-FFF2-40B4-BE49-F238E27FC236}">
                <a16:creationId xmlns:a16="http://schemas.microsoft.com/office/drawing/2014/main" id="{022A9A52-0046-4869-9BE6-3EA70DC2A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1066800"/>
            <a:ext cx="8343900" cy="522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857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 i="1" dirty="0">
                <a:ea typeface="ＭＳ Ｐゴシック" panose="020B0600070205080204" pitchFamily="50" charset="-128"/>
              </a:rPr>
              <a:t>All problems associated with conventional lance measurement systems will be solved!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800" b="1" dirty="0">
              <a:ea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ja-JP" sz="1300" b="1" dirty="0">
                <a:ea typeface="ＭＳ Ｐゴシック" panose="020B0600070205080204" pitchFamily="50" charset="-128"/>
              </a:rPr>
              <a:t>    </a:t>
            </a:r>
            <a:r>
              <a:rPr lang="en-US" altLang="ja-JP" sz="1200" dirty="0">
                <a:ea typeface="ＭＳ Ｐゴシック" panose="020B0600070205080204" pitchFamily="50" charset="-128"/>
              </a:rPr>
              <a:t>3D surface map and its profiles at selectable angles measured in 20 seconds and displayed for every batch.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ja-JP" sz="600" b="1" u="sng" dirty="0">
              <a:ea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ja-JP" sz="1200" b="1" dirty="0">
                <a:ea typeface="ＭＳ Ｐゴシック" panose="020B0600070205080204" pitchFamily="50" charset="-128"/>
              </a:rPr>
              <a:t>     </a:t>
            </a:r>
            <a:r>
              <a:rPr lang="en-US" altLang="ja-JP" sz="1200" b="1" u="sng" dirty="0">
                <a:ea typeface="ＭＳ Ｐゴシック" panose="020B0600070205080204" pitchFamily="50" charset="-128"/>
              </a:rPr>
              <a:t>Chute Tracking Function (Option)</a:t>
            </a:r>
            <a:endParaRPr lang="ja-JP" altLang="ja-JP" sz="1200" dirty="0">
              <a:ea typeface="ＭＳ Ｐゴシック" panose="020B0600070205080204" pitchFamily="50" charset="-128"/>
            </a:endParaRPr>
          </a:p>
          <a:p>
            <a:pPr>
              <a:buFontTx/>
              <a:buNone/>
            </a:pPr>
            <a:r>
              <a:rPr lang="en-US" altLang="ja-JP" sz="1200" b="1" dirty="0">
                <a:ea typeface="ＭＳ Ｐゴシック" panose="020B0600070205080204" pitchFamily="50" charset="-128"/>
              </a:rPr>
              <a:t>        </a:t>
            </a:r>
            <a:r>
              <a:rPr lang="en-US" altLang="ja-JP" sz="1200" b="1" u="sng" dirty="0">
                <a:ea typeface="ＭＳ Ｐゴシック" panose="020B0600070205080204" pitchFamily="50" charset="-128"/>
              </a:rPr>
              <a:t>Measure the profile continuously while charging by following the feeding chute and display a 3D surface               map for each full rotation of the chute, allowing real-time control of the charge distribution. (option)</a:t>
            </a:r>
            <a:endParaRPr lang="ja-JP" altLang="ja-JP" sz="1200" dirty="0">
              <a:ea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ja-JP" sz="600" b="1" dirty="0">
              <a:ea typeface="ＭＳ Ｐゴシック" panose="020B0600070205080204" pitchFamily="50" charset="-128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ja-JP" sz="1200" dirty="0">
                <a:ea typeface="ＭＳ Ｐゴシック" panose="020B0600070205080204" pitchFamily="50" charset="-128"/>
              </a:rPr>
              <a:t>The descending speed can be measured and displayed for any angle of the 3D surface map.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ja-JP" sz="600" b="1" u="sng" dirty="0">
              <a:ea typeface="ＭＳ Ｐゴシック" panose="020B0600070205080204" pitchFamily="50" charset="-128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ja-JP" sz="1200" b="1" u="sng" dirty="0">
                <a:ea typeface="ＭＳ Ｐゴシック" panose="020B0600070205080204" pitchFamily="50" charset="-128"/>
              </a:rPr>
              <a:t>Compact, simple design results in easy maintenance and there is almost no dust adhesion on the antenna.</a:t>
            </a:r>
            <a:endParaRPr lang="en-US" altLang="ja-JP" sz="1200" dirty="0">
              <a:ea typeface="ＭＳ Ｐゴシック" panose="020B0600070205080204" pitchFamily="50" charset="-128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ja-JP" sz="600" b="1" u="sng" dirty="0">
              <a:ea typeface="ＭＳ Ｐゴシック" panose="020B0600070205080204" pitchFamily="50" charset="-128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ja-JP" sz="1200" b="1" u="sng" dirty="0">
                <a:ea typeface="ＭＳ Ｐゴシック" panose="020B0600070205080204" pitchFamily="50" charset="-128"/>
              </a:rPr>
              <a:t>Simple design results in saving of space and there is no concern of gas leaks.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ja-JP" sz="600" b="1" u="sng" dirty="0">
              <a:ea typeface="ＭＳ Ｐゴシック" panose="020B0600070205080204" pitchFamily="50" charset="-128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ja-JP" sz="600" dirty="0">
              <a:ea typeface="ＭＳ Ｐゴシック" panose="020B0600070205080204" pitchFamily="50" charset="-128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ja-JP" sz="1200" dirty="0">
                <a:ea typeface="ＭＳ Ｐゴシック" panose="020B0600070205080204" pitchFamily="50" charset="-128"/>
              </a:rPr>
              <a:t>With a sliding valve, the profile meter is separated from the inside of the blast furnace. 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ja-JP" sz="600" dirty="0">
              <a:ea typeface="ＭＳ Ｐゴシック" panose="020B0600070205080204" pitchFamily="50" charset="-128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ja-JP" sz="1200" dirty="0">
                <a:ea typeface="ＭＳ Ｐゴシック" panose="020B0600070205080204" pitchFamily="50" charset="-128"/>
              </a:rPr>
              <a:t>The system is installed outside of the furnace. Unaffected by the heat and pressure of the blast furnace, maintenance can be done easily.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ja-JP" sz="600" dirty="0">
              <a:ea typeface="ＭＳ Ｐゴシック" panose="020B0600070205080204" pitchFamily="50" charset="-128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ja-JP" sz="1200" dirty="0">
                <a:ea typeface="ＭＳ Ｐゴシック" panose="020B0600070205080204" pitchFamily="50" charset="-128"/>
              </a:rPr>
              <a:t>Stable measurement even when the surface of the coke/iron ore is sloped.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ja-JP" sz="600" dirty="0">
              <a:ea typeface="ＭＳ Ｐゴシック" panose="020B0600070205080204" pitchFamily="50" charset="-128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ja-JP" sz="1200" dirty="0">
                <a:ea typeface="ＭＳ Ｐゴシック" panose="020B0600070205080204" pitchFamily="50" charset="-128"/>
              </a:rPr>
              <a:t>Special filter for elimination of unwanted signals (chattering, obstructions inside the blast furnace).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ja-JP" sz="600" dirty="0">
              <a:ea typeface="ＭＳ Ｐゴシック" panose="020B0600070205080204" pitchFamily="50" charset="-128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ja-JP" sz="1200" b="1" u="sng" dirty="0">
                <a:ea typeface="ＭＳ Ｐゴシック" panose="020B0600070205080204" pitchFamily="50" charset="-128"/>
              </a:rPr>
              <a:t>The amount of build-up in the </a:t>
            </a:r>
            <a:r>
              <a:rPr lang="en-US" altLang="ja-JP" sz="1200" b="1" u="sng" dirty="0" err="1">
                <a:ea typeface="ＭＳ Ｐゴシック" panose="020B0600070205080204" pitchFamily="50" charset="-128"/>
              </a:rPr>
              <a:t>profilemeter</a:t>
            </a:r>
            <a:r>
              <a:rPr lang="en-US" altLang="ja-JP" sz="1200" b="1" u="sng" dirty="0">
                <a:ea typeface="ＭＳ Ｐゴシック" panose="020B0600070205080204" pitchFamily="50" charset="-128"/>
              </a:rPr>
              <a:t> can be measured by attenuation of the </a:t>
            </a:r>
            <a:r>
              <a:rPr lang="en-US" altLang="ja-JP" sz="1200" b="1" u="sng" dirty="0" err="1">
                <a:ea typeface="ＭＳ Ｐゴシック" panose="020B0600070205080204" pitchFamily="50" charset="-128"/>
              </a:rPr>
              <a:t>milliwaves</a:t>
            </a:r>
            <a:r>
              <a:rPr lang="en-US" altLang="ja-JP" sz="1200" b="1" u="sng" dirty="0">
                <a:ea typeface="ＭＳ Ｐゴシック" panose="020B0600070205080204" pitchFamily="50" charset="-128"/>
              </a:rPr>
              <a:t> from outside the furnace.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ja-JP" sz="600" b="1" u="sng" dirty="0">
              <a:ea typeface="ＭＳ Ｐゴシック" panose="020B0600070205080204" pitchFamily="50" charset="-128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ja-JP" sz="1200" b="1" u="sng" dirty="0">
                <a:ea typeface="ＭＳ Ｐゴシック" panose="020B0600070205080204" pitchFamily="50" charset="-128"/>
              </a:rPr>
              <a:t>Water cooling is unnecessary.</a:t>
            </a:r>
            <a:endParaRPr lang="ja-JP" altLang="ja-JP" sz="1200" b="1" u="sng" dirty="0">
              <a:ea typeface="ＭＳ Ｐゴシック" panose="020B0600070205080204" pitchFamily="50" charset="-128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ja-JP" sz="1200" dirty="0">
              <a:ea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ja-JP" sz="1600" dirty="0">
              <a:ea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ja-JP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17D3429F-F23D-45B9-A1AA-4C5D368A7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"/>
            <a:ext cx="9144000" cy="7620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800">
              <a:ea typeface="ＭＳ Ｐゴシック" panose="020B0600070205080204" pitchFamily="50" charset="-128"/>
            </a:endParaRPr>
          </a:p>
        </p:txBody>
      </p:sp>
      <p:sp>
        <p:nvSpPr>
          <p:cNvPr id="47110" name="Rectangle 4">
            <a:extLst>
              <a:ext uri="{FF2B5EF4-FFF2-40B4-BE49-F238E27FC236}">
                <a16:creationId xmlns:a16="http://schemas.microsoft.com/office/drawing/2014/main" id="{064DC823-5E8C-47FB-8D82-EE83DCEF8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3000" b="1">
                <a:solidFill>
                  <a:srgbClr val="003399"/>
                </a:solidFill>
                <a:ea typeface="ＭＳ Ｐゴシック" panose="020B0600070205080204" pitchFamily="50" charset="-128"/>
              </a:rPr>
              <a:t>THE MWS-BF-3DV Blast Furnace Profile Meter</a:t>
            </a:r>
            <a:endParaRPr lang="ja-JP" altLang="ja-JP" sz="3000" b="1">
              <a:solidFill>
                <a:srgbClr val="003399"/>
              </a:solidFill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3CC"/>
      </a:hlink>
      <a:folHlink>
        <a:srgbClr val="FF01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CC"/>
        </a:hlink>
        <a:folHlink>
          <a:srgbClr val="FF010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62449</TotalTime>
  <Words>479</Words>
  <Application>Microsoft Office PowerPoint</Application>
  <PresentationFormat>On-screen Show (4:3)</PresentationFormat>
  <Paragraphs>69</Paragraphs>
  <Slides>7</Slides>
  <Notes>7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ＭＳ Ｐゴシック</vt:lpstr>
      <vt:lpstr>Arial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Michael Hartnett</Manager>
  <Company>Wire Automatic Device Co., Ltd.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WADECO MICROWAVE SENSORS</dc:title>
  <dc:subject>General Introduction</dc:subject>
  <dc:creator>Michael Hartnett</dc:creator>
  <cp:keywords>radar, level sensor, FM-CW, Level Switch, Flow Sensor</cp:keywords>
  <cp:lastModifiedBy>WADECO-Note</cp:lastModifiedBy>
  <cp:revision>641</cp:revision>
  <cp:lastPrinted>2017-09-20T07:42:20Z</cp:lastPrinted>
  <dcterms:created xsi:type="dcterms:W3CDTF">2004-10-06T06:27:06Z</dcterms:created>
  <dcterms:modified xsi:type="dcterms:W3CDTF">2021-08-16T00:20:36Z</dcterms:modified>
  <cp:category>Microwave Sensors</cp:category>
</cp:coreProperties>
</file>